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60" r:id="rId5"/>
    <p:sldId id="264" r:id="rId6"/>
    <p:sldId id="267" r:id="rId7"/>
    <p:sldId id="268" r:id="rId8"/>
    <p:sldId id="266" r:id="rId9"/>
    <p:sldId id="265" r:id="rId10"/>
  </p:sldIdLst>
  <p:sldSz cx="9144000" cy="6858000" type="screen4x3"/>
  <p:notesSz cx="6724650" cy="98742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2244" y="-7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lfan Pennyn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65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y-GB"/>
          </a:p>
        </p:txBody>
      </p:sp>
      <p:sp>
        <p:nvSpPr>
          <p:cNvPr id="3" name="Dalfan Dyddiad 2"/>
          <p:cNvSpPr>
            <a:spLocks noGrp="1"/>
          </p:cNvSpPr>
          <p:nvPr>
            <p:ph type="dt" idx="1"/>
          </p:nvPr>
        </p:nvSpPr>
        <p:spPr>
          <a:xfrm>
            <a:off x="3808413" y="0"/>
            <a:ext cx="291465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F1ACC9-6E39-4208-B435-116C8B686116}" type="datetimeFigureOut">
              <a:rPr lang="cy-GB" smtClean="0"/>
              <a:t>16/01/2015</a:t>
            </a:fld>
            <a:endParaRPr lang="cy-GB"/>
          </a:p>
        </p:txBody>
      </p:sp>
      <p:sp>
        <p:nvSpPr>
          <p:cNvPr id="4" name="Dalfan Delwedd Sleid 3"/>
          <p:cNvSpPr>
            <a:spLocks noGrp="1" noRot="1" noChangeAspect="1"/>
          </p:cNvSpPr>
          <p:nvPr>
            <p:ph type="sldImg" idx="2"/>
          </p:nvPr>
        </p:nvSpPr>
        <p:spPr>
          <a:xfrm>
            <a:off x="895350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y-GB"/>
          </a:p>
        </p:txBody>
      </p:sp>
      <p:sp>
        <p:nvSpPr>
          <p:cNvPr id="5" name="Dalfan Nodiadau 4"/>
          <p:cNvSpPr>
            <a:spLocks noGrp="1"/>
          </p:cNvSpPr>
          <p:nvPr>
            <p:ph type="body" sz="quarter" idx="3"/>
          </p:nvPr>
        </p:nvSpPr>
        <p:spPr>
          <a:xfrm>
            <a:off x="673100" y="4691063"/>
            <a:ext cx="5378450" cy="44434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y-GB" smtClean="0"/>
              <a:t>Cliciwch i olygu arddulliau'r Meistr testun</a:t>
            </a:r>
          </a:p>
          <a:p>
            <a:pPr lvl="1"/>
            <a:r>
              <a:rPr lang="cy-GB" smtClean="0"/>
              <a:t>Ail lefel</a:t>
            </a:r>
          </a:p>
          <a:p>
            <a:pPr lvl="2"/>
            <a:r>
              <a:rPr lang="cy-GB" smtClean="0"/>
              <a:t>Trydydd lefel</a:t>
            </a:r>
          </a:p>
          <a:p>
            <a:pPr lvl="3"/>
            <a:r>
              <a:rPr lang="cy-GB" smtClean="0"/>
              <a:t>Pedwerydd lefel</a:t>
            </a:r>
          </a:p>
          <a:p>
            <a:pPr lvl="4"/>
            <a:r>
              <a:rPr lang="cy-GB" smtClean="0"/>
              <a:t>Pumed lefel</a:t>
            </a:r>
            <a:endParaRPr lang="cy-GB"/>
          </a:p>
        </p:txBody>
      </p:sp>
      <p:sp>
        <p:nvSpPr>
          <p:cNvPr id="6" name="Dalfan Troedyn 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1465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y-GB"/>
          </a:p>
        </p:txBody>
      </p:sp>
      <p:sp>
        <p:nvSpPr>
          <p:cNvPr id="7" name="Dalfan Rhif y Sleid 6"/>
          <p:cNvSpPr>
            <a:spLocks noGrp="1"/>
          </p:cNvSpPr>
          <p:nvPr>
            <p:ph type="sldNum" sz="quarter" idx="5"/>
          </p:nvPr>
        </p:nvSpPr>
        <p:spPr>
          <a:xfrm>
            <a:off x="3808413" y="9378950"/>
            <a:ext cx="291465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7FF2A9-71F1-41CA-989D-8F0E09870BCE}" type="slidenum">
              <a:rPr lang="cy-GB" smtClean="0"/>
              <a:t>‹#›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888727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lfan Delwedd Sleid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Dalfan Nodiada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y-GB" dirty="0"/>
          </a:p>
        </p:txBody>
      </p:sp>
      <p:sp>
        <p:nvSpPr>
          <p:cNvPr id="4" name="Dalfan Rhif y Sleid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FF2A9-71F1-41CA-989D-8F0E09870BCE}" type="slidenum">
              <a:rPr lang="cy-GB" smtClean="0"/>
              <a:t>1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10993550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B1E88-00DD-4F1B-94DA-F92810BB308B}" type="datetimeFigureOut">
              <a:rPr lang="en-GB" smtClean="0"/>
              <a:t>16/01/2015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5E33D-832E-471B-9A1E-087C032BEE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163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B1E88-00DD-4F1B-94DA-F92810BB308B}" type="datetimeFigureOut">
              <a:rPr lang="en-GB" smtClean="0"/>
              <a:t>16/01/2015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5E33D-832E-471B-9A1E-087C032BEE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0157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B1E88-00DD-4F1B-94DA-F92810BB308B}" type="datetimeFigureOut">
              <a:rPr lang="en-GB" smtClean="0"/>
              <a:t>16/01/2015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5E33D-832E-471B-9A1E-087C032BEE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0857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B1E88-00DD-4F1B-94DA-F92810BB308B}" type="datetimeFigureOut">
              <a:rPr lang="en-GB" smtClean="0"/>
              <a:t>16/01/2015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5E33D-832E-471B-9A1E-087C032BEE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3072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B1E88-00DD-4F1B-94DA-F92810BB308B}" type="datetimeFigureOut">
              <a:rPr lang="en-GB" smtClean="0"/>
              <a:t>16/01/2015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5E33D-832E-471B-9A1E-087C032BEE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4952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B1E88-00DD-4F1B-94DA-F92810BB308B}" type="datetimeFigureOut">
              <a:rPr lang="en-GB" smtClean="0"/>
              <a:t>16/01/2015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5E33D-832E-471B-9A1E-087C032BEE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4425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B1E88-00DD-4F1B-94DA-F92810BB308B}" type="datetimeFigureOut">
              <a:rPr lang="en-GB" smtClean="0"/>
              <a:t>16/01/2015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5E33D-832E-471B-9A1E-087C032BEE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5677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B1E88-00DD-4F1B-94DA-F92810BB308B}" type="datetimeFigureOut">
              <a:rPr lang="en-GB" smtClean="0"/>
              <a:t>16/01/2015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5E33D-832E-471B-9A1E-087C032BEE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7923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B1E88-00DD-4F1B-94DA-F92810BB308B}" type="datetimeFigureOut">
              <a:rPr lang="en-GB" smtClean="0"/>
              <a:t>16/01/2015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5E33D-832E-471B-9A1E-087C032BEE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354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B1E88-00DD-4F1B-94DA-F92810BB308B}" type="datetimeFigureOut">
              <a:rPr lang="en-GB" smtClean="0"/>
              <a:t>16/01/2015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5E33D-832E-471B-9A1E-087C032BEE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9112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B1E88-00DD-4F1B-94DA-F92810BB308B}" type="datetimeFigureOut">
              <a:rPr lang="en-GB" smtClean="0"/>
              <a:t>16/01/2015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5E33D-832E-471B-9A1E-087C032BEE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6711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CB1E88-00DD-4F1B-94DA-F92810BB308B}" type="datetimeFigureOut">
              <a:rPr lang="en-GB" smtClean="0"/>
              <a:t>16/01/2015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15E33D-832E-471B-9A1E-087C032BEE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3819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image" Target="../media/image4.jpeg"/><Relationship Id="rId3" Type="http://schemas.openxmlformats.org/officeDocument/2006/relationships/slide" Target="slide9.xml"/><Relationship Id="rId7" Type="http://schemas.openxmlformats.org/officeDocument/2006/relationships/image" Target="../media/image2.png"/><Relationship Id="rId12" Type="http://schemas.openxmlformats.org/officeDocument/2006/relationships/slide" Target="slide5.xml"/><Relationship Id="rId1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6" Type="http://schemas.openxmlformats.org/officeDocument/2006/relationships/slide" Target="slide7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11" Type="http://schemas.microsoft.com/office/2007/relationships/hdphoto" Target="../media/hdphoto1.wdp"/><Relationship Id="rId5" Type="http://schemas.openxmlformats.org/officeDocument/2006/relationships/image" Target="../media/image1.jpeg"/><Relationship Id="rId15" Type="http://schemas.openxmlformats.org/officeDocument/2006/relationships/image" Target="../media/image5.jpeg"/><Relationship Id="rId10" Type="http://schemas.openxmlformats.org/officeDocument/2006/relationships/image" Target="../media/image3.png"/><Relationship Id="rId4" Type="http://schemas.openxmlformats.org/officeDocument/2006/relationships/slide" Target="slide2.xml"/><Relationship Id="rId9" Type="http://schemas.openxmlformats.org/officeDocument/2006/relationships/slide" Target="slide4.xml"/><Relationship Id="rId14" Type="http://schemas.openxmlformats.org/officeDocument/2006/relationships/slide" Target="slide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hlinkClick r:id="rId3" action="ppaction://hlinksldjump"/>
          </p:cNvPr>
          <p:cNvSpPr txBox="1"/>
          <p:nvPr/>
        </p:nvSpPr>
        <p:spPr>
          <a:xfrm>
            <a:off x="5444080" y="2191504"/>
            <a:ext cx="3592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400" dirty="0"/>
          </a:p>
        </p:txBody>
      </p:sp>
      <p:pic>
        <p:nvPicPr>
          <p:cNvPr id="3086" name="Picture 14" descr="E:\Celyn i CBAC\POBL\Cadael CC 1956.jpe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549" y="2"/>
            <a:ext cx="3050665" cy="2191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55576" y="44624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err="1" smtClean="0">
                <a:latin typeface="Book Antiqua" panose="02040602050305030304" pitchFamily="18" charset="0"/>
              </a:rPr>
              <a:t>POBL</a:t>
            </a:r>
            <a:endParaRPr lang="en-GB" b="1" dirty="0">
              <a:latin typeface="Book Antiqua" panose="02040602050305030304" pitchFamily="18" charset="0"/>
            </a:endParaRPr>
          </a:p>
        </p:txBody>
      </p:sp>
      <p:pic>
        <p:nvPicPr>
          <p:cNvPr id="3074" name="Picture 2" descr="E:\Celyn i CBAC\Screen shot 2014-04-03 at 14.02.50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989" y="0"/>
            <a:ext cx="3006011" cy="2191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hlinkClick r:id="rId8" action="ppaction://hlinksldjump"/>
          </p:cNvPr>
          <p:cNvSpPr txBox="1"/>
          <p:nvPr/>
        </p:nvSpPr>
        <p:spPr>
          <a:xfrm>
            <a:off x="35496" y="2324487"/>
            <a:ext cx="3050663" cy="24006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y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“Y mae’r ardal fach acw wedi gwneud ei rhan i gadw diwylliant a chrefydd. Er nad oes Ann Griffiths a Williams Pantycelyn wedi eu magu acw, gallwn ymffrostio yn ein beirdd, ein hathrawon a’n llenorion, rhai a fu Cymru ar eu mantais o’u cael. Y mae hon yn ardal lle mae pob enaid byw – cant y cant – yn siarad Cymraeg.” </a:t>
            </a:r>
            <a:r>
              <a:rPr lang="cy-GB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Dafydd Roberts, Cae </a:t>
            </a:r>
            <a:r>
              <a:rPr lang="cy-GB" sz="1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Fadog</a:t>
            </a:r>
            <a:r>
              <a:rPr lang="cy-GB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, Cadeirydd Pwyllgor Amddiffyn Capel Celyn</a:t>
            </a:r>
            <a:endParaRPr lang="cy-GB" sz="1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hlinkClick r:id="rId3" action="ppaction://hlinksldjump"/>
          </p:cNvPr>
          <p:cNvSpPr txBox="1"/>
          <p:nvPr/>
        </p:nvSpPr>
        <p:spPr>
          <a:xfrm>
            <a:off x="3155516" y="2421588"/>
            <a:ext cx="5448932" cy="206210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 dirty="0" err="1">
                <a:latin typeface="Book Antiqua" panose="02040602050305030304" pitchFamily="18" charset="0"/>
                <a:cs typeface="Arial" panose="020B0604020202020204" pitchFamily="34" charset="0"/>
              </a:rPr>
              <a:t>Sut</a:t>
            </a:r>
            <a:r>
              <a:rPr lang="en-GB" sz="1600" dirty="0">
                <a:latin typeface="Book Antiqua" panose="02040602050305030304" pitchFamily="18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Book Antiqua" panose="02040602050305030304" pitchFamily="18" charset="0"/>
                <a:cs typeface="Arial" panose="020B0604020202020204" pitchFamily="34" charset="0"/>
              </a:rPr>
              <a:t>wisgoedd</a:t>
            </a:r>
            <a:r>
              <a:rPr lang="en-GB" sz="1600" dirty="0">
                <a:latin typeface="Book Antiqua" panose="02040602050305030304" pitchFamily="18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Book Antiqua" panose="02040602050305030304" pitchFamily="18" charset="0"/>
                <a:cs typeface="Arial" panose="020B0604020202020204" pitchFamily="34" charset="0"/>
              </a:rPr>
              <a:t>oedd</a:t>
            </a:r>
            <a:r>
              <a:rPr lang="en-GB" sz="1600" dirty="0">
                <a:latin typeface="Book Antiqua" panose="02040602050305030304" pitchFamily="18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Book Antiqua" panose="02040602050305030304" pitchFamily="18" charset="0"/>
                <a:cs typeface="Arial" panose="020B0604020202020204" pitchFamily="34" charset="0"/>
              </a:rPr>
              <a:t>gan</a:t>
            </a:r>
            <a:r>
              <a:rPr lang="en-GB" sz="1600" dirty="0">
                <a:latin typeface="Book Antiqua" panose="02040602050305030304" pitchFamily="18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Book Antiqua" panose="02040602050305030304" pitchFamily="18" charset="0"/>
                <a:cs typeface="Arial" panose="020B0604020202020204" pitchFamily="34" charset="0"/>
              </a:rPr>
              <a:t>bobl</a:t>
            </a:r>
            <a:r>
              <a:rPr lang="en-GB" sz="1600" dirty="0">
                <a:latin typeface="Book Antiqua" panose="02040602050305030304" pitchFamily="18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Book Antiqua" panose="02040602050305030304" pitchFamily="18" charset="0"/>
                <a:cs typeface="Arial" panose="020B0604020202020204" pitchFamily="34" charset="0"/>
              </a:rPr>
              <a:t>yr</a:t>
            </a:r>
            <a:r>
              <a:rPr lang="en-GB" sz="1600" dirty="0">
                <a:latin typeface="Book Antiqua" panose="02040602050305030304" pitchFamily="18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Book Antiqua" panose="02040602050305030304" pitchFamily="18" charset="0"/>
                <a:cs typeface="Arial" panose="020B0604020202020204" pitchFamily="34" charset="0"/>
              </a:rPr>
              <a:t>ardal</a:t>
            </a:r>
            <a:r>
              <a:rPr lang="en-GB" sz="1600" dirty="0">
                <a:latin typeface="Book Antiqua" panose="02040602050305030304" pitchFamily="18" charset="0"/>
                <a:cs typeface="Arial" panose="020B0604020202020204" pitchFamily="34" charset="0"/>
              </a:rPr>
              <a:t>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 dirty="0" err="1">
                <a:latin typeface="Book Antiqua" panose="02040602050305030304" pitchFamily="18" charset="0"/>
                <a:cs typeface="Arial" panose="020B0604020202020204" pitchFamily="34" charset="0"/>
              </a:rPr>
              <a:t>Sut</a:t>
            </a:r>
            <a:r>
              <a:rPr lang="en-GB" sz="1600" dirty="0">
                <a:latin typeface="Book Antiqua" panose="02040602050305030304" pitchFamily="18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Book Antiqua" panose="02040602050305030304" pitchFamily="18" charset="0"/>
                <a:cs typeface="Arial" panose="020B0604020202020204" pitchFamily="34" charset="0"/>
              </a:rPr>
              <a:t>fath</a:t>
            </a:r>
            <a:r>
              <a:rPr lang="en-GB" sz="1600" dirty="0">
                <a:latin typeface="Book Antiqua" panose="02040602050305030304" pitchFamily="18" charset="0"/>
                <a:cs typeface="Arial" panose="020B0604020202020204" pitchFamily="34" charset="0"/>
              </a:rPr>
              <a:t> o </a:t>
            </a:r>
            <a:r>
              <a:rPr lang="en-GB" sz="1600" dirty="0" err="1">
                <a:latin typeface="Book Antiqua" panose="02040602050305030304" pitchFamily="18" charset="0"/>
                <a:cs typeface="Arial" panose="020B0604020202020204" pitchFamily="34" charset="0"/>
              </a:rPr>
              <a:t>berthynas</a:t>
            </a:r>
            <a:r>
              <a:rPr lang="en-GB" sz="1600" dirty="0">
                <a:latin typeface="Book Antiqua" panose="02040602050305030304" pitchFamily="18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Book Antiqua" panose="02040602050305030304" pitchFamily="18" charset="0"/>
                <a:cs typeface="Arial" panose="020B0604020202020204" pitchFamily="34" charset="0"/>
              </a:rPr>
              <a:t>oedd</a:t>
            </a:r>
            <a:r>
              <a:rPr lang="en-GB" sz="1600" dirty="0">
                <a:latin typeface="Book Antiqua" panose="02040602050305030304" pitchFamily="18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Book Antiqua" panose="02040602050305030304" pitchFamily="18" charset="0"/>
                <a:cs typeface="Arial" panose="020B0604020202020204" pitchFamily="34" charset="0"/>
              </a:rPr>
              <a:t>rhwng</a:t>
            </a:r>
            <a:r>
              <a:rPr lang="en-GB" sz="1600" dirty="0">
                <a:latin typeface="Book Antiqua" panose="02040602050305030304" pitchFamily="18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Book Antiqua" panose="02040602050305030304" pitchFamily="18" charset="0"/>
                <a:cs typeface="Arial" panose="020B0604020202020204" pitchFamily="34" charset="0"/>
              </a:rPr>
              <a:t>pobl</a:t>
            </a:r>
            <a:r>
              <a:rPr lang="en-GB" sz="1600" dirty="0">
                <a:latin typeface="Book Antiqua" panose="02040602050305030304" pitchFamily="18" charset="0"/>
                <a:cs typeface="Arial" panose="020B0604020202020204" pitchFamily="34" charset="0"/>
              </a:rPr>
              <a:t> y </a:t>
            </a:r>
            <a:r>
              <a:rPr lang="en-GB" sz="1600" dirty="0" err="1">
                <a:latin typeface="Book Antiqua" panose="02040602050305030304" pitchFamily="18" charset="0"/>
                <a:cs typeface="Arial" panose="020B0604020202020204" pitchFamily="34" charset="0"/>
              </a:rPr>
              <a:t>pentref</a:t>
            </a:r>
            <a:r>
              <a:rPr lang="en-GB" sz="1600" dirty="0">
                <a:latin typeface="Book Antiqua" panose="02040602050305030304" pitchFamily="18" charset="0"/>
                <a:cs typeface="Arial" panose="020B0604020202020204" pitchFamily="34" charset="0"/>
              </a:rPr>
              <a:t>? </a:t>
            </a:r>
            <a:r>
              <a:rPr lang="en-GB" sz="1600" dirty="0" err="1">
                <a:latin typeface="Book Antiqua" panose="02040602050305030304" pitchFamily="18" charset="0"/>
                <a:cs typeface="Arial" panose="020B0604020202020204" pitchFamily="34" charset="0"/>
              </a:rPr>
              <a:t>Oedden</a:t>
            </a:r>
            <a:r>
              <a:rPr lang="en-GB" sz="1600" dirty="0">
                <a:latin typeface="Book Antiqua" panose="02040602050305030304" pitchFamily="18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Book Antiqua" panose="02040602050305030304" pitchFamily="18" charset="0"/>
                <a:cs typeface="Arial" panose="020B0604020202020204" pitchFamily="34" charset="0"/>
              </a:rPr>
              <a:t>nhw’n</a:t>
            </a:r>
            <a:r>
              <a:rPr lang="en-GB" sz="1600" dirty="0">
                <a:latin typeface="Book Antiqua" panose="02040602050305030304" pitchFamily="18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Book Antiqua" panose="02040602050305030304" pitchFamily="18" charset="0"/>
                <a:cs typeface="Arial" panose="020B0604020202020204" pitchFamily="34" charset="0"/>
              </a:rPr>
              <a:t>ffrindiau</a:t>
            </a:r>
            <a:r>
              <a:rPr lang="en-GB" sz="1600" dirty="0">
                <a:latin typeface="Book Antiqua" panose="02040602050305030304" pitchFamily="18" charset="0"/>
                <a:cs typeface="Arial" panose="020B0604020202020204" pitchFamily="34" charset="0"/>
              </a:rPr>
              <a:t>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 dirty="0">
                <a:latin typeface="Book Antiqua" panose="02040602050305030304" pitchFamily="18" charset="0"/>
                <a:cs typeface="Arial" panose="020B0604020202020204" pitchFamily="34" charset="0"/>
              </a:rPr>
              <a:t>Pa </a:t>
            </a:r>
            <a:r>
              <a:rPr lang="en-GB" sz="1600" dirty="0" err="1">
                <a:latin typeface="Book Antiqua" panose="02040602050305030304" pitchFamily="18" charset="0"/>
                <a:cs typeface="Arial" panose="020B0604020202020204" pitchFamily="34" charset="0"/>
              </a:rPr>
              <a:t>mor</a:t>
            </a:r>
            <a:r>
              <a:rPr lang="en-GB" sz="1600" dirty="0">
                <a:latin typeface="Book Antiqua" panose="02040602050305030304" pitchFamily="18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Book Antiqua" panose="02040602050305030304" pitchFamily="18" charset="0"/>
                <a:cs typeface="Arial" panose="020B0604020202020204" pitchFamily="34" charset="0"/>
              </a:rPr>
              <a:t>bwysig</a:t>
            </a:r>
            <a:r>
              <a:rPr lang="en-GB" sz="1600" dirty="0">
                <a:latin typeface="Book Antiqua" panose="02040602050305030304" pitchFamily="18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Book Antiqua" panose="02040602050305030304" pitchFamily="18" charset="0"/>
                <a:cs typeface="Arial" panose="020B0604020202020204" pitchFamily="34" charset="0"/>
              </a:rPr>
              <a:t>yw</a:t>
            </a:r>
            <a:r>
              <a:rPr lang="en-GB" sz="1600" dirty="0">
                <a:latin typeface="Book Antiqua" panose="02040602050305030304" pitchFamily="18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Book Antiqua" panose="02040602050305030304" pitchFamily="18" charset="0"/>
                <a:cs typeface="Arial" panose="020B0604020202020204" pitchFamily="34" charset="0"/>
              </a:rPr>
              <a:t>cymdogion</a:t>
            </a:r>
            <a:r>
              <a:rPr lang="en-GB" sz="1600" dirty="0">
                <a:latin typeface="Book Antiqua" panose="02040602050305030304" pitchFamily="18" charset="0"/>
                <a:cs typeface="Arial" panose="020B0604020202020204" pitchFamily="34" charset="0"/>
              </a:rPr>
              <a:t> da?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 dirty="0" err="1">
                <a:latin typeface="Book Antiqua" panose="02040602050305030304" pitchFamily="18" charset="0"/>
                <a:cs typeface="Arial" panose="020B0604020202020204" pitchFamily="34" charset="0"/>
              </a:rPr>
              <a:t>Dewisiwch</a:t>
            </a:r>
            <a:r>
              <a:rPr lang="en-GB" sz="1600" dirty="0">
                <a:latin typeface="Book Antiqua" panose="02040602050305030304" pitchFamily="18" charset="0"/>
                <a:cs typeface="Arial" panose="020B0604020202020204" pitchFamily="34" charset="0"/>
              </a:rPr>
              <a:t> un </a:t>
            </a:r>
            <a:r>
              <a:rPr lang="en-GB" sz="1600" dirty="0" err="1">
                <a:latin typeface="Book Antiqua" panose="02040602050305030304" pitchFamily="18" charset="0"/>
                <a:cs typeface="Arial" panose="020B0604020202020204" pitchFamily="34" charset="0"/>
              </a:rPr>
              <a:t>o’r</a:t>
            </a:r>
            <a:r>
              <a:rPr lang="en-GB" sz="1600" dirty="0">
                <a:latin typeface="Book Antiqua" panose="02040602050305030304" pitchFamily="18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Book Antiqua" panose="02040602050305030304" pitchFamily="18" charset="0"/>
                <a:cs typeface="Arial" panose="020B0604020202020204" pitchFamily="34" charset="0"/>
              </a:rPr>
              <a:t>lluniau</a:t>
            </a:r>
            <a:r>
              <a:rPr lang="en-GB" sz="1600" dirty="0">
                <a:latin typeface="Book Antiqua" panose="02040602050305030304" pitchFamily="18" charset="0"/>
                <a:cs typeface="Arial" panose="020B0604020202020204" pitchFamily="34" charset="0"/>
              </a:rPr>
              <a:t>. Beth am </a:t>
            </a:r>
            <a:r>
              <a:rPr lang="en-GB" sz="1600" dirty="0" err="1" smtClean="0">
                <a:latin typeface="Book Antiqua" panose="02040602050305030304" pitchFamily="18" charset="0"/>
                <a:cs typeface="Arial" panose="020B0604020202020204" pitchFamily="34" charset="0"/>
              </a:rPr>
              <a:t>greu</a:t>
            </a:r>
            <a:r>
              <a:rPr lang="en-GB" sz="1600" dirty="0" smtClean="0">
                <a:latin typeface="Book Antiqua" panose="02040602050305030304" pitchFamily="18" charset="0"/>
                <a:cs typeface="Arial" panose="020B0604020202020204" pitchFamily="34" charset="0"/>
              </a:rPr>
              <a:t> </a:t>
            </a:r>
            <a:r>
              <a:rPr lang="en-GB" sz="1600" dirty="0" err="1" smtClean="0">
                <a:latin typeface="Book Antiqua" panose="02040602050305030304" pitchFamily="18" charset="0"/>
                <a:cs typeface="Arial" panose="020B0604020202020204" pitchFamily="34" charset="0"/>
              </a:rPr>
              <a:t>deialog</a:t>
            </a:r>
            <a:r>
              <a:rPr lang="en-GB" sz="1600" dirty="0" smtClean="0">
                <a:latin typeface="Book Antiqua" panose="02040602050305030304" pitchFamily="18" charset="0"/>
                <a:cs typeface="Arial" panose="020B0604020202020204" pitchFamily="34" charset="0"/>
              </a:rPr>
              <a:t> </a:t>
            </a:r>
            <a:r>
              <a:rPr lang="en-GB" sz="1600" dirty="0" err="1" smtClean="0">
                <a:latin typeface="Book Antiqua" panose="02040602050305030304" pitchFamily="18" charset="0"/>
                <a:cs typeface="Arial" panose="020B0604020202020204" pitchFamily="34" charset="0"/>
              </a:rPr>
              <a:t>neu</a:t>
            </a:r>
            <a:r>
              <a:rPr lang="en-GB" sz="1600" dirty="0" smtClean="0">
                <a:latin typeface="Book Antiqua" panose="02040602050305030304" pitchFamily="18" charset="0"/>
                <a:cs typeface="Arial" panose="020B0604020202020204" pitchFamily="34" charset="0"/>
              </a:rPr>
              <a:t> </a:t>
            </a:r>
            <a:r>
              <a:rPr lang="en-GB" sz="1600" dirty="0" err="1" smtClean="0">
                <a:latin typeface="Book Antiqua" panose="02040602050305030304" pitchFamily="18" charset="0"/>
                <a:cs typeface="Arial" panose="020B0604020202020204" pitchFamily="34" charset="0"/>
              </a:rPr>
              <a:t>bortread</a:t>
            </a:r>
            <a:r>
              <a:rPr lang="en-GB" sz="1600" dirty="0" smtClean="0">
                <a:latin typeface="Book Antiqua" panose="02040602050305030304" pitchFamily="18" charset="0"/>
                <a:cs typeface="Arial" panose="020B0604020202020204" pitchFamily="34" charset="0"/>
              </a:rPr>
              <a:t> </a:t>
            </a:r>
            <a:r>
              <a:rPr lang="en-GB" sz="1600" dirty="0">
                <a:latin typeface="Book Antiqua" panose="02040602050305030304" pitchFamily="18" charset="0"/>
                <a:cs typeface="Arial" panose="020B0604020202020204" pitchFamily="34" charset="0"/>
              </a:rPr>
              <a:t>o </a:t>
            </a:r>
            <a:r>
              <a:rPr lang="en-GB" sz="1600" dirty="0" err="1">
                <a:latin typeface="Book Antiqua" panose="02040602050305030304" pitchFamily="18" charset="0"/>
                <a:cs typeface="Arial" panose="020B0604020202020204" pitchFamily="34" charset="0"/>
              </a:rPr>
              <a:t>gymeriad</a:t>
            </a:r>
            <a:r>
              <a:rPr lang="en-GB" sz="1600" dirty="0">
                <a:latin typeface="Book Antiqua" panose="02040602050305030304" pitchFamily="18" charset="0"/>
                <a:cs typeface="Arial" panose="020B0604020202020204" pitchFamily="34" charset="0"/>
              </a:rPr>
              <a:t>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 dirty="0" err="1">
                <a:latin typeface="Book Antiqua" panose="02040602050305030304" pitchFamily="18" charset="0"/>
                <a:cs typeface="Arial" panose="020B0604020202020204" pitchFamily="34" charset="0"/>
              </a:rPr>
              <a:t>Sut</a:t>
            </a:r>
            <a:r>
              <a:rPr lang="en-GB" sz="1600" dirty="0">
                <a:latin typeface="Book Antiqua" panose="02040602050305030304" pitchFamily="18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Book Antiqua" panose="02040602050305030304" pitchFamily="18" charset="0"/>
                <a:cs typeface="Arial" panose="020B0604020202020204" pitchFamily="34" charset="0"/>
              </a:rPr>
              <a:t>deimlad</a:t>
            </a:r>
            <a:r>
              <a:rPr lang="en-GB" sz="1600" dirty="0">
                <a:latin typeface="Book Antiqua" panose="02040602050305030304" pitchFamily="18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Book Antiqua" panose="02040602050305030304" pitchFamily="18" charset="0"/>
                <a:cs typeface="Arial" panose="020B0604020202020204" pitchFamily="34" charset="0"/>
              </a:rPr>
              <a:t>byddai</a:t>
            </a:r>
            <a:r>
              <a:rPr lang="en-GB" sz="1600" dirty="0">
                <a:latin typeface="Book Antiqua" panose="02040602050305030304" pitchFamily="18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Book Antiqua" panose="02040602050305030304" pitchFamily="18" charset="0"/>
                <a:cs typeface="Arial" panose="020B0604020202020204" pitchFamily="34" charset="0"/>
              </a:rPr>
              <a:t>byw</a:t>
            </a:r>
            <a:r>
              <a:rPr lang="en-GB" sz="1600" dirty="0">
                <a:latin typeface="Book Antiqua" panose="02040602050305030304" pitchFamily="18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Book Antiqua" panose="02040602050305030304" pitchFamily="18" charset="0"/>
                <a:cs typeface="Arial" panose="020B0604020202020204" pitchFamily="34" charset="0"/>
              </a:rPr>
              <a:t>mewn</a:t>
            </a:r>
            <a:r>
              <a:rPr lang="en-GB" sz="1600" dirty="0">
                <a:latin typeface="Book Antiqua" panose="02040602050305030304" pitchFamily="18" charset="0"/>
                <a:cs typeface="Arial" panose="020B0604020202020204" pitchFamily="34" charset="0"/>
              </a:rPr>
              <a:t>  </a:t>
            </a:r>
            <a:r>
              <a:rPr lang="en-GB" sz="1600" dirty="0" err="1">
                <a:latin typeface="Book Antiqua" panose="02040602050305030304" pitchFamily="18" charset="0"/>
                <a:cs typeface="Arial" panose="020B0604020202020204" pitchFamily="34" charset="0"/>
              </a:rPr>
              <a:t>lle</a:t>
            </a:r>
            <a:r>
              <a:rPr lang="en-GB" sz="1600" dirty="0">
                <a:latin typeface="Book Antiqua" panose="02040602050305030304" pitchFamily="18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Book Antiqua" panose="02040602050305030304" pitchFamily="18" charset="0"/>
                <a:cs typeface="Arial" panose="020B0604020202020204" pitchFamily="34" charset="0"/>
              </a:rPr>
              <a:t>nad</a:t>
            </a:r>
            <a:r>
              <a:rPr lang="en-GB" sz="1600" dirty="0">
                <a:latin typeface="Book Antiqua" panose="02040602050305030304" pitchFamily="18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Book Antiqua" panose="02040602050305030304" pitchFamily="18" charset="0"/>
                <a:cs typeface="Arial" panose="020B0604020202020204" pitchFamily="34" charset="0"/>
              </a:rPr>
              <a:t>ydych</a:t>
            </a:r>
            <a:r>
              <a:rPr lang="en-GB" sz="1600" dirty="0">
                <a:latin typeface="Book Antiqua" panose="02040602050305030304" pitchFamily="18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Book Antiqua" panose="02040602050305030304" pitchFamily="18" charset="0"/>
                <a:cs typeface="Arial" panose="020B0604020202020204" pitchFamily="34" charset="0"/>
              </a:rPr>
              <a:t>yn</a:t>
            </a:r>
            <a:r>
              <a:rPr lang="en-GB" sz="1600" dirty="0">
                <a:latin typeface="Book Antiqua" panose="02040602050305030304" pitchFamily="18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Book Antiqua" panose="02040602050305030304" pitchFamily="18" charset="0"/>
                <a:cs typeface="Arial" panose="020B0604020202020204" pitchFamily="34" charset="0"/>
              </a:rPr>
              <a:t>adnabod</a:t>
            </a:r>
            <a:r>
              <a:rPr lang="en-GB" sz="1600" dirty="0">
                <a:latin typeface="Book Antiqua" panose="02040602050305030304" pitchFamily="18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Book Antiqua" panose="02040602050305030304" pitchFamily="18" charset="0"/>
                <a:cs typeface="Arial" panose="020B0604020202020204" pitchFamily="34" charset="0"/>
              </a:rPr>
              <a:t>yr</a:t>
            </a:r>
            <a:r>
              <a:rPr lang="en-GB" sz="1600" dirty="0">
                <a:latin typeface="Book Antiqua" panose="02040602050305030304" pitchFamily="18" charset="0"/>
                <a:cs typeface="Arial" panose="020B0604020202020204" pitchFamily="34" charset="0"/>
              </a:rPr>
              <a:t> un </a:t>
            </a:r>
            <a:r>
              <a:rPr lang="en-GB" sz="1600" dirty="0" err="1">
                <a:latin typeface="Book Antiqua" panose="02040602050305030304" pitchFamily="18" charset="0"/>
                <a:cs typeface="Arial" panose="020B0604020202020204" pitchFamily="34" charset="0"/>
              </a:rPr>
              <a:t>enaid</a:t>
            </a:r>
            <a:r>
              <a:rPr lang="en-GB" sz="1600" dirty="0">
                <a:latin typeface="Book Antiqua" panose="02040602050305030304" pitchFamily="18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Book Antiqua" panose="02040602050305030304" pitchFamily="18" charset="0"/>
                <a:cs typeface="Arial" panose="020B0604020202020204" pitchFamily="34" charset="0"/>
              </a:rPr>
              <a:t>byw</a:t>
            </a:r>
            <a:r>
              <a:rPr lang="en-GB" sz="1600" dirty="0">
                <a:latin typeface="Book Antiqua" panose="02040602050305030304" pitchFamily="18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6" name="Picture 2" descr="E:\Lluniau Tryweryn\Wedi'i cywasgu\Protestiwr ieuengaf a hynaf.jp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900692"/>
            <a:ext cx="3155324" cy="19888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G:\Capel Celyn Terfynol\Oriel\Images\gadael.jpg">
            <a:hlinkClick r:id="rId1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72"/>
          <a:stretch/>
        </p:blipFill>
        <p:spPr bwMode="auto">
          <a:xfrm>
            <a:off x="6808961" y="4756675"/>
            <a:ext cx="2335039" cy="2109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E:\Celyn i CBAC\CYMDEITHAS\GTJ11810_2.jpeg">
            <a:hlinkClick r:id="rId14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6171" r="-734"/>
          <a:stretch/>
        </p:blipFill>
        <p:spPr bwMode="auto">
          <a:xfrm>
            <a:off x="3177837" y="4756676"/>
            <a:ext cx="3648632" cy="2109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delwedd.llgc.org.uk/delweddau/gch/gch14238.jpg?return_url=http%3a%2f%2fcat.llgc.org.uk%3a80%2fcgi-bin%2fgw%2fchameleon%3fsessionid%3d2015011616324227958%26skin%3dfull%26submittheform%3dSearch%26usersrch%3d1%26beginsrch%3d1%26function%3dINITREQ%26search%3dKEYWORD%26rootsearch%3dKEYWORD%26histsearch%3dKEYWORD%26elementcount%3d3%26lng%3dcy%26pos%3d1%26t1%3dgch14238%26u1%3d1035%26host%3dlisbon.llgc.org.uk%252B9901%252BDEFAULT">
            <a:hlinkClick r:id="rId16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279"/>
          <a:stretch/>
        </p:blipFill>
        <p:spPr bwMode="auto">
          <a:xfrm>
            <a:off x="3017435" y="-19945"/>
            <a:ext cx="3122680" cy="2203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2089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4" descr="E:\Celyn i CBAC\POBL\Cadael CC 1956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549" y="2"/>
            <a:ext cx="9546628" cy="6857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Left Arrow 4">
            <a:hlinkClick r:id="" action="ppaction://hlinkshowjump?jump=firstslide"/>
          </p:cNvPr>
          <p:cNvSpPr/>
          <p:nvPr/>
        </p:nvSpPr>
        <p:spPr>
          <a:xfrm>
            <a:off x="8460432" y="6165304"/>
            <a:ext cx="432048" cy="432048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212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Celyn i CBAC\Screen shot 2014-04-03 at 14.02.5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068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Left Arrow 4">
            <a:hlinkClick r:id="" action="ppaction://hlinkshowjump?jump=firstslide"/>
          </p:cNvPr>
          <p:cNvSpPr/>
          <p:nvPr/>
        </p:nvSpPr>
        <p:spPr>
          <a:xfrm>
            <a:off x="8460432" y="6165304"/>
            <a:ext cx="432048" cy="432048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473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eft Arrow 4">
            <a:hlinkClick r:id="" action="ppaction://hlinkshowjump?jump=firstslide"/>
          </p:cNvPr>
          <p:cNvSpPr/>
          <p:nvPr/>
        </p:nvSpPr>
        <p:spPr>
          <a:xfrm>
            <a:off x="8460432" y="6165304"/>
            <a:ext cx="432048" cy="432048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2" descr="E:\Lluniau Tryweryn\Wedi'i cywasgu\Protestiwr ieuengaf a hynaf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9143999" cy="57635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Cymdeithas y cw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73886" y="5124124"/>
            <a:ext cx="1656184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886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77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eft Arrow 4">
            <a:hlinkClick r:id="" action="ppaction://hlinkshowjump?jump=firstslide"/>
          </p:cNvPr>
          <p:cNvSpPr/>
          <p:nvPr/>
        </p:nvSpPr>
        <p:spPr>
          <a:xfrm>
            <a:off x="8460432" y="6165304"/>
            <a:ext cx="432048" cy="432048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2" descr="G:\Capel Celyn Terfynol\Oriel\Images\gadae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200"/>
            <a:ext cx="6792216" cy="683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7398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delwedd.llgc.org.uk/delweddau/gch/gch13951.jpg?return_url=http%3a%2f%2fcat.llgc.org.uk%3a80%2fcgi-bin%2fgw%2fchameleon%3fsessionid%3d2015011616324227958%26skin%3dfull%26submittheform%3dSearch%26usersrch%3d1%26beginsrch%3d1%26function%3dINITREQ%26search%3dKEYWORD%26rootsearch%3dKEYWORD%26histsearch%3dKEYWORD%26elementcount%3d3%26lng%3dcy%26pos%3d1%26t1%3dgch13951%26u1%3d1035%26host%3dlisbon.llgc.org.uk%252B9901%252BDEFAUL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" y="-1"/>
            <a:ext cx="9143559" cy="7002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Left Arrow 4">
            <a:hlinkClick r:id="" action="ppaction://hlinkshowjump?jump=firstslide"/>
          </p:cNvPr>
          <p:cNvSpPr/>
          <p:nvPr/>
        </p:nvSpPr>
        <p:spPr>
          <a:xfrm>
            <a:off x="8460432" y="6165304"/>
            <a:ext cx="432048" cy="432048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321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ch14238.jpg (412×417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77577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Left Arrow 4">
            <a:hlinkClick r:id="" action="ppaction://hlinkshowjump?jump=firstslide"/>
          </p:cNvPr>
          <p:cNvSpPr/>
          <p:nvPr/>
        </p:nvSpPr>
        <p:spPr>
          <a:xfrm>
            <a:off x="8460432" y="6165304"/>
            <a:ext cx="432048" cy="432048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3305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eft Arrow 4">
            <a:hlinkClick r:id="" action="ppaction://hlinkshowjump?jump=firstslide"/>
          </p:cNvPr>
          <p:cNvSpPr/>
          <p:nvPr/>
        </p:nvSpPr>
        <p:spPr>
          <a:xfrm>
            <a:off x="8460432" y="6165304"/>
            <a:ext cx="432048" cy="432048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251520" y="260647"/>
            <a:ext cx="792088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“ Y </a:t>
            </a:r>
            <a:r>
              <a:rPr lang="en-GB" sz="3600" dirty="0" err="1" smtClean="0"/>
              <a:t>mae’r</a:t>
            </a:r>
            <a:r>
              <a:rPr lang="en-GB" sz="3600" dirty="0" smtClean="0"/>
              <a:t> </a:t>
            </a:r>
            <a:r>
              <a:rPr lang="en-GB" sz="3600" dirty="0" err="1" smtClean="0"/>
              <a:t>ardal</a:t>
            </a:r>
            <a:r>
              <a:rPr lang="en-GB" sz="3600" dirty="0" smtClean="0"/>
              <a:t> </a:t>
            </a:r>
            <a:r>
              <a:rPr lang="en-GB" sz="3600" dirty="0" err="1" smtClean="0"/>
              <a:t>fach</a:t>
            </a:r>
            <a:r>
              <a:rPr lang="en-GB" sz="3600" dirty="0" smtClean="0"/>
              <a:t> </a:t>
            </a:r>
            <a:r>
              <a:rPr lang="en-GB" sz="3600" dirty="0" err="1" smtClean="0"/>
              <a:t>acw</a:t>
            </a:r>
            <a:r>
              <a:rPr lang="en-GB" sz="3600" dirty="0" smtClean="0"/>
              <a:t> </a:t>
            </a:r>
            <a:r>
              <a:rPr lang="en-GB" sz="3600" dirty="0" err="1" smtClean="0"/>
              <a:t>wedi</a:t>
            </a:r>
            <a:r>
              <a:rPr lang="en-GB" sz="3600" dirty="0" smtClean="0"/>
              <a:t> </a:t>
            </a:r>
            <a:r>
              <a:rPr lang="en-GB" sz="3600" dirty="0" err="1" smtClean="0"/>
              <a:t>gwneud</a:t>
            </a:r>
            <a:r>
              <a:rPr lang="en-GB" sz="3600" dirty="0" smtClean="0"/>
              <a:t> </a:t>
            </a:r>
            <a:r>
              <a:rPr lang="en-GB" sz="3600" dirty="0" err="1" smtClean="0"/>
              <a:t>ei</a:t>
            </a:r>
            <a:r>
              <a:rPr lang="en-GB" sz="3600" dirty="0" smtClean="0"/>
              <a:t> </a:t>
            </a:r>
            <a:r>
              <a:rPr lang="en-GB" sz="3600" dirty="0" err="1" smtClean="0"/>
              <a:t>rhan</a:t>
            </a:r>
            <a:r>
              <a:rPr lang="en-GB" sz="3600" dirty="0" smtClean="0"/>
              <a:t> i </a:t>
            </a:r>
            <a:r>
              <a:rPr lang="en-GB" sz="3600" dirty="0" err="1" smtClean="0"/>
              <a:t>gadw</a:t>
            </a:r>
            <a:r>
              <a:rPr lang="en-GB" sz="3600" dirty="0" smtClean="0"/>
              <a:t> </a:t>
            </a:r>
            <a:r>
              <a:rPr lang="en-GB" sz="3600" dirty="0" err="1" smtClean="0"/>
              <a:t>diwylliant</a:t>
            </a:r>
            <a:r>
              <a:rPr lang="en-GB" sz="3600" dirty="0" smtClean="0"/>
              <a:t> a </a:t>
            </a:r>
            <a:r>
              <a:rPr lang="en-GB" sz="3600" dirty="0" err="1" smtClean="0"/>
              <a:t>chrefydd</a:t>
            </a:r>
            <a:r>
              <a:rPr lang="en-GB" sz="3600" dirty="0" smtClean="0"/>
              <a:t>. </a:t>
            </a:r>
            <a:r>
              <a:rPr lang="en-GB" sz="3600" dirty="0" err="1" smtClean="0"/>
              <a:t>Er</a:t>
            </a:r>
            <a:r>
              <a:rPr lang="en-GB" sz="3600" dirty="0" smtClean="0"/>
              <a:t> </a:t>
            </a:r>
            <a:r>
              <a:rPr lang="en-GB" sz="3600" dirty="0" err="1" smtClean="0"/>
              <a:t>nad</a:t>
            </a:r>
            <a:r>
              <a:rPr lang="en-GB" sz="3600" dirty="0" smtClean="0"/>
              <a:t> </a:t>
            </a:r>
            <a:r>
              <a:rPr lang="en-GB" sz="3600" dirty="0" err="1" smtClean="0"/>
              <a:t>oes</a:t>
            </a:r>
            <a:r>
              <a:rPr lang="en-GB" sz="3600" dirty="0" smtClean="0"/>
              <a:t>  Ann Griffiths a Williams </a:t>
            </a:r>
            <a:r>
              <a:rPr lang="en-GB" sz="3600" dirty="0" err="1" smtClean="0"/>
              <a:t>Pantycelyn</a:t>
            </a:r>
            <a:r>
              <a:rPr lang="en-GB" sz="3600" dirty="0" smtClean="0"/>
              <a:t> </a:t>
            </a:r>
            <a:r>
              <a:rPr lang="en-GB" sz="3600" dirty="0" err="1" smtClean="0"/>
              <a:t>wedi</a:t>
            </a:r>
            <a:r>
              <a:rPr lang="en-GB" sz="3600" dirty="0" smtClean="0"/>
              <a:t> </a:t>
            </a:r>
            <a:r>
              <a:rPr lang="en-GB" sz="3600" dirty="0" err="1" smtClean="0"/>
              <a:t>eu</a:t>
            </a:r>
            <a:r>
              <a:rPr lang="en-GB" sz="3600" dirty="0" smtClean="0"/>
              <a:t> </a:t>
            </a:r>
            <a:r>
              <a:rPr lang="en-GB" sz="3600" dirty="0" err="1" smtClean="0"/>
              <a:t>magu</a:t>
            </a:r>
            <a:r>
              <a:rPr lang="en-GB" sz="3600" dirty="0" smtClean="0"/>
              <a:t> </a:t>
            </a:r>
            <a:r>
              <a:rPr lang="en-GB" sz="3600" dirty="0" err="1" smtClean="0"/>
              <a:t>acw</a:t>
            </a:r>
            <a:r>
              <a:rPr lang="en-GB" sz="3600" dirty="0" smtClean="0"/>
              <a:t>, </a:t>
            </a:r>
            <a:r>
              <a:rPr lang="en-GB" sz="3600" dirty="0" err="1" smtClean="0"/>
              <a:t>gallwn</a:t>
            </a:r>
            <a:r>
              <a:rPr lang="en-GB" sz="3600" dirty="0" smtClean="0"/>
              <a:t> </a:t>
            </a:r>
            <a:r>
              <a:rPr lang="en-GB" sz="3600" dirty="0" err="1" smtClean="0"/>
              <a:t>ymffrostio</a:t>
            </a:r>
            <a:r>
              <a:rPr lang="en-GB" sz="3600" dirty="0" smtClean="0"/>
              <a:t> </a:t>
            </a:r>
            <a:r>
              <a:rPr lang="en-GB" sz="3600" dirty="0" err="1" smtClean="0"/>
              <a:t>yn</a:t>
            </a:r>
            <a:r>
              <a:rPr lang="en-GB" sz="3600" dirty="0" smtClean="0"/>
              <a:t> </a:t>
            </a:r>
            <a:r>
              <a:rPr lang="en-GB" sz="3600" dirty="0" err="1" smtClean="0"/>
              <a:t>ein</a:t>
            </a:r>
            <a:r>
              <a:rPr lang="en-GB" sz="3600" dirty="0" smtClean="0"/>
              <a:t> </a:t>
            </a:r>
            <a:r>
              <a:rPr lang="en-GB" sz="3600" dirty="0" err="1" smtClean="0"/>
              <a:t>beirdd</a:t>
            </a:r>
            <a:r>
              <a:rPr lang="en-GB" sz="3600" dirty="0" smtClean="0"/>
              <a:t>, </a:t>
            </a:r>
            <a:r>
              <a:rPr lang="en-GB" sz="3600" dirty="0" err="1" smtClean="0"/>
              <a:t>ein</a:t>
            </a:r>
            <a:r>
              <a:rPr lang="en-GB" sz="3600" dirty="0" smtClean="0"/>
              <a:t> </a:t>
            </a:r>
            <a:r>
              <a:rPr lang="en-GB" sz="3600" dirty="0" err="1" smtClean="0"/>
              <a:t>hathrawon</a:t>
            </a:r>
            <a:r>
              <a:rPr lang="en-GB" sz="3600" dirty="0" smtClean="0"/>
              <a:t> </a:t>
            </a:r>
            <a:r>
              <a:rPr lang="en-GB" sz="3600" dirty="0" err="1" smtClean="0"/>
              <a:t>a’n</a:t>
            </a:r>
            <a:r>
              <a:rPr lang="en-GB" sz="3600" dirty="0" smtClean="0"/>
              <a:t> </a:t>
            </a:r>
            <a:r>
              <a:rPr lang="en-GB" sz="3600" dirty="0" err="1" smtClean="0"/>
              <a:t>llenorion</a:t>
            </a:r>
            <a:r>
              <a:rPr lang="en-GB" sz="3600" dirty="0" smtClean="0"/>
              <a:t>, </a:t>
            </a:r>
            <a:r>
              <a:rPr lang="en-GB" sz="3600" dirty="0" err="1" smtClean="0"/>
              <a:t>rhai</a:t>
            </a:r>
            <a:r>
              <a:rPr lang="en-GB" sz="3600" dirty="0" smtClean="0"/>
              <a:t> a </a:t>
            </a:r>
            <a:r>
              <a:rPr lang="en-GB" sz="3600" dirty="0" err="1" smtClean="0"/>
              <a:t>fu</a:t>
            </a:r>
            <a:r>
              <a:rPr lang="en-GB" sz="3600" dirty="0" smtClean="0"/>
              <a:t> </a:t>
            </a:r>
            <a:r>
              <a:rPr lang="en-GB" sz="3600" dirty="0" err="1" smtClean="0"/>
              <a:t>Cymru</a:t>
            </a:r>
            <a:r>
              <a:rPr lang="en-GB" sz="3600" dirty="0" smtClean="0"/>
              <a:t> </a:t>
            </a:r>
            <a:r>
              <a:rPr lang="en-GB" sz="3600" dirty="0" err="1" smtClean="0"/>
              <a:t>ar</a:t>
            </a:r>
            <a:r>
              <a:rPr lang="en-GB" sz="3600" dirty="0" smtClean="0"/>
              <a:t> </a:t>
            </a:r>
            <a:r>
              <a:rPr lang="en-GB" sz="3600" dirty="0" err="1" smtClean="0"/>
              <a:t>eu</a:t>
            </a:r>
            <a:r>
              <a:rPr lang="en-GB" sz="3600" dirty="0" smtClean="0"/>
              <a:t> </a:t>
            </a:r>
            <a:r>
              <a:rPr lang="en-GB" sz="3600" dirty="0" err="1" smtClean="0"/>
              <a:t>mantais</a:t>
            </a:r>
            <a:r>
              <a:rPr lang="en-GB" sz="3600" dirty="0" smtClean="0"/>
              <a:t> </a:t>
            </a:r>
            <a:r>
              <a:rPr lang="en-GB" sz="3600" dirty="0" err="1" smtClean="0"/>
              <a:t>o’u</a:t>
            </a:r>
            <a:r>
              <a:rPr lang="en-GB" sz="3600" dirty="0" smtClean="0"/>
              <a:t> </a:t>
            </a:r>
            <a:r>
              <a:rPr lang="en-GB" sz="3600" dirty="0" err="1" smtClean="0"/>
              <a:t>cael</a:t>
            </a:r>
            <a:r>
              <a:rPr lang="en-GB" sz="3600" dirty="0" smtClean="0"/>
              <a:t>. Y </a:t>
            </a:r>
            <a:r>
              <a:rPr lang="en-GB" sz="3600" dirty="0" err="1" smtClean="0"/>
              <a:t>mae</a:t>
            </a:r>
            <a:r>
              <a:rPr lang="en-GB" sz="3600" dirty="0" smtClean="0"/>
              <a:t> </a:t>
            </a:r>
            <a:r>
              <a:rPr lang="en-GB" sz="3600" dirty="0" err="1" smtClean="0"/>
              <a:t>hon</a:t>
            </a:r>
            <a:r>
              <a:rPr lang="en-GB" sz="3600" dirty="0" smtClean="0"/>
              <a:t> </a:t>
            </a:r>
            <a:r>
              <a:rPr lang="en-GB" sz="3600" dirty="0" err="1" smtClean="0"/>
              <a:t>yn</a:t>
            </a:r>
            <a:r>
              <a:rPr lang="en-GB" sz="3600" dirty="0" smtClean="0"/>
              <a:t> </a:t>
            </a:r>
            <a:r>
              <a:rPr lang="en-GB" sz="3600" dirty="0" err="1" smtClean="0"/>
              <a:t>ardal</a:t>
            </a:r>
            <a:r>
              <a:rPr lang="en-GB" sz="3600" dirty="0" smtClean="0"/>
              <a:t> </a:t>
            </a:r>
            <a:r>
              <a:rPr lang="en-GB" sz="3600" dirty="0" err="1" smtClean="0"/>
              <a:t>lle</a:t>
            </a:r>
            <a:r>
              <a:rPr lang="en-GB" sz="3600" dirty="0" smtClean="0"/>
              <a:t> </a:t>
            </a:r>
            <a:r>
              <a:rPr lang="en-GB" sz="3600" dirty="0" err="1" smtClean="0"/>
              <a:t>mae</a:t>
            </a:r>
            <a:r>
              <a:rPr lang="en-GB" sz="3600" dirty="0" smtClean="0"/>
              <a:t> </a:t>
            </a:r>
            <a:r>
              <a:rPr lang="en-GB" sz="3600" dirty="0" err="1" smtClean="0"/>
              <a:t>pob</a:t>
            </a:r>
            <a:r>
              <a:rPr lang="en-GB" sz="3600" dirty="0" smtClean="0"/>
              <a:t> </a:t>
            </a:r>
            <a:r>
              <a:rPr lang="en-GB" sz="3600" dirty="0" err="1" smtClean="0"/>
              <a:t>enaid</a:t>
            </a:r>
            <a:r>
              <a:rPr lang="en-GB" sz="3600" dirty="0" smtClean="0"/>
              <a:t> </a:t>
            </a:r>
            <a:r>
              <a:rPr lang="en-GB" sz="3600" dirty="0" err="1" smtClean="0"/>
              <a:t>byw</a:t>
            </a:r>
            <a:r>
              <a:rPr lang="en-GB" sz="3600" dirty="0" smtClean="0"/>
              <a:t> – cant y cant – </a:t>
            </a:r>
            <a:r>
              <a:rPr lang="en-GB" sz="3600" dirty="0" err="1" smtClean="0"/>
              <a:t>yn</a:t>
            </a:r>
            <a:r>
              <a:rPr lang="en-GB" sz="3600" dirty="0" smtClean="0"/>
              <a:t> </a:t>
            </a:r>
            <a:r>
              <a:rPr lang="en-GB" sz="3600" dirty="0" err="1" smtClean="0"/>
              <a:t>siarad</a:t>
            </a:r>
            <a:r>
              <a:rPr lang="en-GB" sz="3600" dirty="0" smtClean="0"/>
              <a:t> </a:t>
            </a:r>
            <a:r>
              <a:rPr lang="en-GB" sz="3600" dirty="0" err="1" smtClean="0"/>
              <a:t>Cymraeg</a:t>
            </a:r>
            <a:r>
              <a:rPr lang="en-GB" sz="3600" dirty="0" smtClean="0"/>
              <a:t>.” </a:t>
            </a:r>
            <a:r>
              <a:rPr lang="en-GB" sz="3600" i="1" dirty="0" smtClean="0"/>
              <a:t>Dafydd Roberts, </a:t>
            </a:r>
            <a:r>
              <a:rPr lang="en-GB" sz="3600" i="1" dirty="0" err="1" smtClean="0"/>
              <a:t>Cae</a:t>
            </a:r>
            <a:r>
              <a:rPr lang="en-GB" sz="3600" i="1" dirty="0" smtClean="0"/>
              <a:t> </a:t>
            </a:r>
            <a:r>
              <a:rPr lang="en-GB" sz="3600" i="1" dirty="0" err="1" smtClean="0"/>
              <a:t>Fadog</a:t>
            </a:r>
            <a:r>
              <a:rPr lang="en-GB" sz="3600" i="1" dirty="0" smtClean="0"/>
              <a:t>, </a:t>
            </a:r>
            <a:r>
              <a:rPr lang="en-GB" sz="3600" i="1" dirty="0" err="1" smtClean="0"/>
              <a:t>Cadeirydd</a:t>
            </a:r>
            <a:r>
              <a:rPr lang="en-GB" sz="3600" i="1" dirty="0" smtClean="0"/>
              <a:t> </a:t>
            </a:r>
            <a:r>
              <a:rPr lang="en-GB" sz="3600" i="1" dirty="0" err="1" smtClean="0"/>
              <a:t>Pwyllgor</a:t>
            </a:r>
            <a:r>
              <a:rPr lang="en-GB" sz="3600" i="1" dirty="0" smtClean="0"/>
              <a:t> </a:t>
            </a:r>
            <a:r>
              <a:rPr lang="en-GB" sz="3600" i="1" dirty="0" err="1" smtClean="0"/>
              <a:t>Amddiffyn</a:t>
            </a:r>
            <a:r>
              <a:rPr lang="en-GB" sz="3600" i="1" dirty="0" smtClean="0"/>
              <a:t> </a:t>
            </a:r>
            <a:r>
              <a:rPr lang="en-GB" sz="3600" i="1" dirty="0" err="1" smtClean="0"/>
              <a:t>Capel</a:t>
            </a:r>
            <a:r>
              <a:rPr lang="en-GB" sz="3600" i="1" dirty="0" smtClean="0"/>
              <a:t> </a:t>
            </a:r>
            <a:r>
              <a:rPr lang="en-GB" sz="3600" i="1" dirty="0" err="1" smtClean="0"/>
              <a:t>Celyn</a:t>
            </a:r>
            <a:endParaRPr lang="en-GB" sz="3600" i="1" dirty="0"/>
          </a:p>
        </p:txBody>
      </p:sp>
    </p:spTree>
    <p:extLst>
      <p:ext uri="{BB962C8B-B14F-4D97-AF65-F5344CB8AC3E}">
        <p14:creationId xmlns:p14="http://schemas.microsoft.com/office/powerpoint/2010/main" val="2543896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eft Arrow 4">
            <a:hlinkClick r:id="" action="ppaction://hlinkshowjump?jump=firstslide"/>
          </p:cNvPr>
          <p:cNvSpPr/>
          <p:nvPr/>
        </p:nvSpPr>
        <p:spPr>
          <a:xfrm>
            <a:off x="8460432" y="6165304"/>
            <a:ext cx="432048" cy="432048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hlinkClick r:id="rId2" action="ppaction://hlinksldjump"/>
          </p:cNvPr>
          <p:cNvSpPr txBox="1"/>
          <p:nvPr/>
        </p:nvSpPr>
        <p:spPr>
          <a:xfrm>
            <a:off x="179512" y="620688"/>
            <a:ext cx="849694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 err="1" smtClean="0"/>
              <a:t>Sut</a:t>
            </a:r>
            <a:r>
              <a:rPr lang="en-GB" sz="3600" dirty="0" smtClean="0"/>
              <a:t> </a:t>
            </a:r>
            <a:r>
              <a:rPr lang="en-GB" sz="3600" dirty="0" err="1" smtClean="0"/>
              <a:t>wisgoedd</a:t>
            </a:r>
            <a:r>
              <a:rPr lang="en-GB" sz="3600" dirty="0" smtClean="0"/>
              <a:t> </a:t>
            </a:r>
            <a:r>
              <a:rPr lang="en-GB" sz="3600" dirty="0" err="1" smtClean="0"/>
              <a:t>oedd</a:t>
            </a:r>
            <a:r>
              <a:rPr lang="en-GB" sz="3600" dirty="0" smtClean="0"/>
              <a:t> </a:t>
            </a:r>
            <a:r>
              <a:rPr lang="en-GB" sz="3600" dirty="0" err="1" smtClean="0"/>
              <a:t>gan</a:t>
            </a:r>
            <a:r>
              <a:rPr lang="en-GB" sz="3600" dirty="0" smtClean="0"/>
              <a:t> </a:t>
            </a:r>
            <a:r>
              <a:rPr lang="en-GB" sz="3600" dirty="0" err="1" smtClean="0"/>
              <a:t>bobl</a:t>
            </a:r>
            <a:r>
              <a:rPr lang="en-GB" sz="3600" dirty="0" smtClean="0"/>
              <a:t> </a:t>
            </a:r>
            <a:r>
              <a:rPr lang="en-GB" sz="3600" dirty="0" err="1" smtClean="0"/>
              <a:t>yr</a:t>
            </a:r>
            <a:r>
              <a:rPr lang="en-GB" sz="3600" dirty="0" smtClean="0"/>
              <a:t> </a:t>
            </a:r>
            <a:r>
              <a:rPr lang="en-GB" sz="3600" dirty="0" err="1" smtClean="0"/>
              <a:t>ardal</a:t>
            </a:r>
            <a:r>
              <a:rPr lang="en-GB" sz="3600" dirty="0" smtClean="0"/>
              <a:t>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 err="1" smtClean="0"/>
              <a:t>Sut</a:t>
            </a:r>
            <a:r>
              <a:rPr lang="en-GB" sz="3600" dirty="0" smtClean="0"/>
              <a:t> </a:t>
            </a:r>
            <a:r>
              <a:rPr lang="en-GB" sz="3600" dirty="0" err="1" smtClean="0"/>
              <a:t>fath</a:t>
            </a:r>
            <a:r>
              <a:rPr lang="en-GB" sz="3600" dirty="0" smtClean="0"/>
              <a:t> o </a:t>
            </a:r>
            <a:r>
              <a:rPr lang="en-GB" sz="3600" dirty="0" err="1" smtClean="0"/>
              <a:t>berthynas</a:t>
            </a:r>
            <a:r>
              <a:rPr lang="en-GB" sz="3600" dirty="0" smtClean="0"/>
              <a:t> </a:t>
            </a:r>
            <a:r>
              <a:rPr lang="en-GB" sz="3600" dirty="0" err="1" smtClean="0"/>
              <a:t>oedd</a:t>
            </a:r>
            <a:r>
              <a:rPr lang="en-GB" sz="3600" dirty="0" smtClean="0"/>
              <a:t> </a:t>
            </a:r>
            <a:r>
              <a:rPr lang="en-GB" sz="3600" dirty="0" err="1" smtClean="0"/>
              <a:t>rhwng</a:t>
            </a:r>
            <a:r>
              <a:rPr lang="en-GB" sz="3600" dirty="0" smtClean="0"/>
              <a:t> </a:t>
            </a:r>
            <a:r>
              <a:rPr lang="en-GB" sz="3600" dirty="0" err="1"/>
              <a:t>p</a:t>
            </a:r>
            <a:r>
              <a:rPr lang="en-GB" sz="3600" dirty="0" err="1" smtClean="0"/>
              <a:t>obl</a:t>
            </a:r>
            <a:r>
              <a:rPr lang="en-GB" sz="3600" dirty="0" smtClean="0"/>
              <a:t> y </a:t>
            </a:r>
            <a:r>
              <a:rPr lang="en-GB" sz="3600" dirty="0" err="1" smtClean="0"/>
              <a:t>pentref</a:t>
            </a:r>
            <a:r>
              <a:rPr lang="en-GB" sz="3600" dirty="0" smtClean="0"/>
              <a:t>? </a:t>
            </a:r>
            <a:r>
              <a:rPr lang="en-GB" sz="3600" dirty="0" err="1" smtClean="0"/>
              <a:t>Oedden</a:t>
            </a:r>
            <a:r>
              <a:rPr lang="en-GB" sz="3600" dirty="0" smtClean="0"/>
              <a:t> </a:t>
            </a:r>
            <a:r>
              <a:rPr lang="en-GB" sz="3600" dirty="0" err="1" smtClean="0"/>
              <a:t>nhw’n</a:t>
            </a:r>
            <a:r>
              <a:rPr lang="en-GB" sz="3600" dirty="0" smtClean="0"/>
              <a:t> </a:t>
            </a:r>
            <a:r>
              <a:rPr lang="en-GB" sz="3600" dirty="0" err="1" smtClean="0"/>
              <a:t>ffrindiau</a:t>
            </a:r>
            <a:r>
              <a:rPr lang="en-GB" sz="3600" dirty="0" smtClean="0"/>
              <a:t>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 smtClean="0"/>
              <a:t>Pa </a:t>
            </a:r>
            <a:r>
              <a:rPr lang="en-GB" sz="3600" dirty="0" err="1" smtClean="0"/>
              <a:t>mor</a:t>
            </a:r>
            <a:r>
              <a:rPr lang="en-GB" sz="3600" dirty="0" smtClean="0"/>
              <a:t> </a:t>
            </a:r>
            <a:r>
              <a:rPr lang="en-GB" sz="3600" dirty="0" err="1" smtClean="0"/>
              <a:t>bwysig</a:t>
            </a:r>
            <a:r>
              <a:rPr lang="en-GB" sz="3600" dirty="0" smtClean="0"/>
              <a:t> </a:t>
            </a:r>
            <a:r>
              <a:rPr lang="en-GB" sz="3600" dirty="0" err="1" smtClean="0"/>
              <a:t>yw</a:t>
            </a:r>
            <a:r>
              <a:rPr lang="en-GB" sz="3600" dirty="0" smtClean="0"/>
              <a:t> </a:t>
            </a:r>
            <a:r>
              <a:rPr lang="en-GB" sz="3600" dirty="0" err="1" smtClean="0"/>
              <a:t>cymdogion</a:t>
            </a:r>
            <a:r>
              <a:rPr lang="en-GB" sz="3600" dirty="0" smtClean="0"/>
              <a:t> da?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 err="1" smtClean="0"/>
              <a:t>Dewisiwch</a:t>
            </a:r>
            <a:r>
              <a:rPr lang="en-GB" sz="3600" dirty="0" smtClean="0"/>
              <a:t> un </a:t>
            </a:r>
            <a:r>
              <a:rPr lang="en-GB" sz="3600" dirty="0" err="1" smtClean="0"/>
              <a:t>o’r</a:t>
            </a:r>
            <a:r>
              <a:rPr lang="en-GB" sz="3600" dirty="0" smtClean="0"/>
              <a:t> </a:t>
            </a:r>
            <a:r>
              <a:rPr lang="en-GB" sz="3600" dirty="0" err="1" smtClean="0"/>
              <a:t>lluniau</a:t>
            </a:r>
            <a:r>
              <a:rPr lang="en-GB" sz="3600" dirty="0" smtClean="0"/>
              <a:t>. Beth am </a:t>
            </a:r>
            <a:r>
              <a:rPr lang="en-GB" sz="3600" dirty="0" err="1" smtClean="0"/>
              <a:t>greu</a:t>
            </a:r>
            <a:r>
              <a:rPr lang="en-GB" sz="3600" dirty="0" smtClean="0"/>
              <a:t> y </a:t>
            </a:r>
            <a:r>
              <a:rPr lang="en-GB" sz="3600" dirty="0" err="1" smtClean="0"/>
              <a:t>ddeialog</a:t>
            </a:r>
            <a:r>
              <a:rPr lang="en-GB" sz="3600" dirty="0" smtClean="0"/>
              <a:t> </a:t>
            </a:r>
            <a:r>
              <a:rPr lang="en-GB" sz="3600" dirty="0" err="1" smtClean="0"/>
              <a:t>neu</a:t>
            </a:r>
            <a:r>
              <a:rPr lang="en-GB" sz="3600" dirty="0" smtClean="0"/>
              <a:t> </a:t>
            </a:r>
            <a:r>
              <a:rPr lang="en-GB" sz="3600" dirty="0" err="1" smtClean="0"/>
              <a:t>bortread</a:t>
            </a:r>
            <a:r>
              <a:rPr lang="en-GB" sz="3600" dirty="0" smtClean="0"/>
              <a:t> o </a:t>
            </a:r>
            <a:r>
              <a:rPr lang="en-GB" sz="3600" dirty="0" err="1" smtClean="0"/>
              <a:t>gymeriad</a:t>
            </a:r>
            <a:r>
              <a:rPr lang="en-GB" sz="3600" dirty="0" smtClean="0"/>
              <a:t>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 err="1" smtClean="0"/>
              <a:t>Sut</a:t>
            </a:r>
            <a:r>
              <a:rPr lang="en-GB" sz="3600" dirty="0" smtClean="0"/>
              <a:t> </a:t>
            </a:r>
            <a:r>
              <a:rPr lang="en-GB" sz="3600" dirty="0" err="1" smtClean="0"/>
              <a:t>deimlad</a:t>
            </a:r>
            <a:r>
              <a:rPr lang="en-GB" sz="3600" dirty="0" smtClean="0"/>
              <a:t> </a:t>
            </a:r>
            <a:r>
              <a:rPr lang="en-GB" sz="3600" dirty="0" err="1" smtClean="0"/>
              <a:t>byddai</a:t>
            </a:r>
            <a:r>
              <a:rPr lang="en-GB" sz="3600" dirty="0" smtClean="0"/>
              <a:t> </a:t>
            </a:r>
            <a:r>
              <a:rPr lang="en-GB" sz="3600" dirty="0" err="1" smtClean="0"/>
              <a:t>byw</a:t>
            </a:r>
            <a:r>
              <a:rPr lang="en-GB" sz="3600" dirty="0" smtClean="0"/>
              <a:t> </a:t>
            </a:r>
            <a:r>
              <a:rPr lang="en-GB" sz="3600" dirty="0" err="1" smtClean="0"/>
              <a:t>mewn</a:t>
            </a:r>
            <a:r>
              <a:rPr lang="en-GB" sz="3600" dirty="0" smtClean="0"/>
              <a:t> </a:t>
            </a:r>
            <a:r>
              <a:rPr lang="en-GB" sz="3600" dirty="0" err="1" smtClean="0"/>
              <a:t>lle</a:t>
            </a:r>
            <a:r>
              <a:rPr lang="en-GB" sz="3600" dirty="0" smtClean="0"/>
              <a:t> </a:t>
            </a:r>
            <a:r>
              <a:rPr lang="en-GB" sz="3600" dirty="0" err="1" smtClean="0"/>
              <a:t>nad</a:t>
            </a:r>
            <a:r>
              <a:rPr lang="en-GB" sz="3600" dirty="0" smtClean="0"/>
              <a:t> </a:t>
            </a:r>
            <a:r>
              <a:rPr lang="en-GB" sz="3600" dirty="0" err="1" smtClean="0"/>
              <a:t>ydych</a:t>
            </a:r>
            <a:r>
              <a:rPr lang="en-GB" sz="3600" dirty="0" smtClean="0"/>
              <a:t> </a:t>
            </a:r>
            <a:r>
              <a:rPr lang="en-GB" sz="3600" dirty="0" err="1" smtClean="0"/>
              <a:t>yn</a:t>
            </a:r>
            <a:r>
              <a:rPr lang="en-GB" sz="3600" dirty="0" smtClean="0"/>
              <a:t> </a:t>
            </a:r>
            <a:r>
              <a:rPr lang="en-GB" sz="3600" dirty="0" err="1" smtClean="0"/>
              <a:t>adnabod</a:t>
            </a:r>
            <a:r>
              <a:rPr lang="en-GB" sz="3600" dirty="0" smtClean="0"/>
              <a:t> </a:t>
            </a:r>
            <a:r>
              <a:rPr lang="en-GB" sz="3600" dirty="0" err="1" smtClean="0"/>
              <a:t>yr</a:t>
            </a:r>
            <a:r>
              <a:rPr lang="en-GB" sz="3600" dirty="0" smtClean="0"/>
              <a:t> un </a:t>
            </a:r>
            <a:r>
              <a:rPr lang="en-GB" sz="3600" dirty="0" err="1" smtClean="0"/>
              <a:t>enaid</a:t>
            </a:r>
            <a:r>
              <a:rPr lang="en-GB" sz="3600" dirty="0" smtClean="0"/>
              <a:t> </a:t>
            </a:r>
            <a:r>
              <a:rPr lang="en-GB" sz="3600" dirty="0" err="1" smtClean="0"/>
              <a:t>byw</a:t>
            </a:r>
            <a:r>
              <a:rPr lang="en-GB" sz="3600" dirty="0"/>
              <a:t>?</a:t>
            </a:r>
            <a:endParaRPr lang="en-GB" sz="3600" dirty="0" smtClean="0"/>
          </a:p>
        </p:txBody>
      </p:sp>
    </p:spTree>
    <p:extLst>
      <p:ext uri="{BB962C8B-B14F-4D97-AF65-F5344CB8AC3E}">
        <p14:creationId xmlns:p14="http://schemas.microsoft.com/office/powerpoint/2010/main" val="3132951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em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383</TotalTime>
  <Words>279</Words>
  <Application>Microsoft Office PowerPoint</Application>
  <PresentationFormat>Sioe Ar-sgrin (4:3)</PresentationFormat>
  <Paragraphs>14</Paragraphs>
  <Slides>9</Slides>
  <Notes>1</Notes>
  <HiddenSlides>0</HiddenSlides>
  <MMClips>1</MMClips>
  <ScaleCrop>false</ScaleCrop>
  <HeadingPairs>
    <vt:vector size="4" baseType="variant">
      <vt:variant>
        <vt:lpstr>Thema</vt:lpstr>
      </vt:variant>
      <vt:variant>
        <vt:i4>1</vt:i4>
      </vt:variant>
      <vt:variant>
        <vt:lpstr>Teitlau Sleidiau</vt:lpstr>
      </vt:variant>
      <vt:variant>
        <vt:i4>9</vt:i4>
      </vt:variant>
    </vt:vector>
  </HeadingPairs>
  <TitlesOfParts>
    <vt:vector size="10" baseType="lpstr">
      <vt:lpstr>Office Theme</vt:lpstr>
      <vt:lpstr>Cyflwyniad PowerPoint</vt:lpstr>
      <vt:lpstr>Cyflwyniad PowerPoint</vt:lpstr>
      <vt:lpstr>Cyflwyniad PowerPoint</vt:lpstr>
      <vt:lpstr>Cyflwyniad PowerPoint</vt:lpstr>
      <vt:lpstr>Cyflwyniad PowerPoint</vt:lpstr>
      <vt:lpstr>Cyflwyniad PowerPoint</vt:lpstr>
      <vt:lpstr>Cyflwyniad PowerPoint</vt:lpstr>
      <vt:lpstr>Cyflwyniad PowerPoint</vt:lpstr>
      <vt:lpstr>Cyflwyniad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WJEC</dc:creator>
  <cp:lastModifiedBy>WJEC</cp:lastModifiedBy>
  <cp:revision>38</cp:revision>
  <cp:lastPrinted>2014-07-04T13:43:11Z</cp:lastPrinted>
  <dcterms:created xsi:type="dcterms:W3CDTF">2014-04-03T08:56:10Z</dcterms:created>
  <dcterms:modified xsi:type="dcterms:W3CDTF">2015-01-16T16:49:04Z</dcterms:modified>
</cp:coreProperties>
</file>